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31"/>
  </p:notesMasterIdLst>
  <p:sldIdLst>
    <p:sldId id="259" r:id="rId6"/>
    <p:sldId id="262" r:id="rId7"/>
    <p:sldId id="264" r:id="rId8"/>
    <p:sldId id="459" r:id="rId9"/>
    <p:sldId id="266" r:id="rId10"/>
    <p:sldId id="458" r:id="rId11"/>
    <p:sldId id="422" r:id="rId12"/>
    <p:sldId id="480" r:id="rId13"/>
    <p:sldId id="481" r:id="rId14"/>
    <p:sldId id="482" r:id="rId15"/>
    <p:sldId id="483" r:id="rId16"/>
    <p:sldId id="484" r:id="rId17"/>
    <p:sldId id="485" r:id="rId18"/>
    <p:sldId id="492" r:id="rId19"/>
    <p:sldId id="493" r:id="rId20"/>
    <p:sldId id="488" r:id="rId21"/>
    <p:sldId id="489" r:id="rId22"/>
    <p:sldId id="486" r:id="rId23"/>
    <p:sldId id="487" r:id="rId24"/>
    <p:sldId id="278" r:id="rId25"/>
    <p:sldId id="276" r:id="rId26"/>
    <p:sldId id="490" r:id="rId27"/>
    <p:sldId id="491" r:id="rId28"/>
    <p:sldId id="460" r:id="rId29"/>
    <p:sldId id="421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IBM Plex Sans SemiBold" panose="020B0703050203000203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71" autoAdjust="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021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375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343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782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5343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873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384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62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027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61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720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801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68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6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5. Что такое дорожная карта проекта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Составили и забыли?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561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683884"/>
            <a:ext cx="3559303" cy="23922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следует актуализировать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Roadmap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проекта на протяжении всего жизненного цикла проекта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Обязательно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30AB5-776D-4B90-AB04-38CF54A18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14478"/>
            <a:ext cx="4045991" cy="27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2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должна включать в себя Дорожная карта?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254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60000"/>
            <a:ext cx="4326469" cy="1188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Включает только ключевые задачи проекта, без мелких деталей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Текущая дата и вехи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Понятная и простая визуализация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Отличия </a:t>
            </a:r>
            <a:r>
              <a:rPr lang="en-US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Roadmap</a:t>
            </a:r>
            <a:r>
              <a:rPr lang="ru-RU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 проекта от календарного плана проекта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AB1204EA-40CC-4924-AC83-AA7C02204F61}"/>
              </a:ext>
            </a:extLst>
          </p:cNvPr>
          <p:cNvCxnSpPr>
            <a:cxnSpLocks/>
          </p:cNvCxnSpPr>
          <p:nvPr/>
        </p:nvCxnSpPr>
        <p:spPr>
          <a:xfrm>
            <a:off x="4036856" y="2922077"/>
            <a:ext cx="0" cy="911874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64BDDBAE-CD1A-4F6A-BF55-8D9973B300BF}"/>
              </a:ext>
            </a:extLst>
          </p:cNvPr>
          <p:cNvCxnSpPr>
            <a:cxnSpLocks/>
          </p:cNvCxnSpPr>
          <p:nvPr/>
        </p:nvCxnSpPr>
        <p:spPr>
          <a:xfrm>
            <a:off x="2397350" y="2935700"/>
            <a:ext cx="0" cy="91187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Скругленный прямоугольник 44">
            <a:extLst>
              <a:ext uri="{FF2B5EF4-FFF2-40B4-BE49-F238E27FC236}">
                <a16:creationId xmlns:a16="http://schemas.microsoft.com/office/drawing/2014/main" id="{620BD310-6CB7-4599-8CA0-8D1737D34887}"/>
              </a:ext>
            </a:extLst>
          </p:cNvPr>
          <p:cNvSpPr/>
          <p:nvPr/>
        </p:nvSpPr>
        <p:spPr>
          <a:xfrm>
            <a:off x="200044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Feb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8" name="Скругленный прямоугольник 45">
            <a:extLst>
              <a:ext uri="{FF2B5EF4-FFF2-40B4-BE49-F238E27FC236}">
                <a16:creationId xmlns:a16="http://schemas.microsoft.com/office/drawing/2014/main" id="{7C24ED6F-0572-4E50-83DF-CDA834657F7D}"/>
              </a:ext>
            </a:extLst>
          </p:cNvPr>
          <p:cNvSpPr/>
          <p:nvPr/>
        </p:nvSpPr>
        <p:spPr>
          <a:xfrm>
            <a:off x="974410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Mar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9" name="Скругленный прямоугольник 46">
            <a:extLst>
              <a:ext uri="{FF2B5EF4-FFF2-40B4-BE49-F238E27FC236}">
                <a16:creationId xmlns:a16="http://schemas.microsoft.com/office/drawing/2014/main" id="{741A9A1F-C60F-47DF-AFE6-A4BF04E22AC3}"/>
              </a:ext>
            </a:extLst>
          </p:cNvPr>
          <p:cNvSpPr/>
          <p:nvPr/>
        </p:nvSpPr>
        <p:spPr>
          <a:xfrm>
            <a:off x="1748776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Apr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0" name="Скругленный прямоугольник 47">
            <a:extLst>
              <a:ext uri="{FF2B5EF4-FFF2-40B4-BE49-F238E27FC236}">
                <a16:creationId xmlns:a16="http://schemas.microsoft.com/office/drawing/2014/main" id="{52FA67D6-4DF9-43ED-8CFC-CFF2985835F6}"/>
              </a:ext>
            </a:extLst>
          </p:cNvPr>
          <p:cNvSpPr/>
          <p:nvPr/>
        </p:nvSpPr>
        <p:spPr>
          <a:xfrm>
            <a:off x="2523142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May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1" name="Скругленный прямоугольник 48">
            <a:extLst>
              <a:ext uri="{FF2B5EF4-FFF2-40B4-BE49-F238E27FC236}">
                <a16:creationId xmlns:a16="http://schemas.microsoft.com/office/drawing/2014/main" id="{1B7DC7D5-E132-4B91-9DFA-D7DF982604C9}"/>
              </a:ext>
            </a:extLst>
          </p:cNvPr>
          <p:cNvSpPr/>
          <p:nvPr/>
        </p:nvSpPr>
        <p:spPr>
          <a:xfrm>
            <a:off x="3297509" y="3816104"/>
            <a:ext cx="739347" cy="238905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Jun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2" name="Скругленный прямоугольник 49">
            <a:extLst>
              <a:ext uri="{FF2B5EF4-FFF2-40B4-BE49-F238E27FC236}">
                <a16:creationId xmlns:a16="http://schemas.microsoft.com/office/drawing/2014/main" id="{22E63CB7-0B23-4124-BF4C-520D4F83E154}"/>
              </a:ext>
            </a:extLst>
          </p:cNvPr>
          <p:cNvSpPr/>
          <p:nvPr/>
        </p:nvSpPr>
        <p:spPr>
          <a:xfrm>
            <a:off x="4071875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Jul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3" name="Скругленный прямоугольник 50">
            <a:extLst>
              <a:ext uri="{FF2B5EF4-FFF2-40B4-BE49-F238E27FC236}">
                <a16:creationId xmlns:a16="http://schemas.microsoft.com/office/drawing/2014/main" id="{5A4864EE-583C-4370-AF37-48C0E44EF7D6}"/>
              </a:ext>
            </a:extLst>
          </p:cNvPr>
          <p:cNvSpPr/>
          <p:nvPr/>
        </p:nvSpPr>
        <p:spPr>
          <a:xfrm>
            <a:off x="4846241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Aug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4" name="Скругленный прямоугольник 51">
            <a:extLst>
              <a:ext uri="{FF2B5EF4-FFF2-40B4-BE49-F238E27FC236}">
                <a16:creationId xmlns:a16="http://schemas.microsoft.com/office/drawing/2014/main" id="{86BFEF26-9692-4012-9B04-5F34A8668F02}"/>
              </a:ext>
            </a:extLst>
          </p:cNvPr>
          <p:cNvSpPr/>
          <p:nvPr/>
        </p:nvSpPr>
        <p:spPr>
          <a:xfrm>
            <a:off x="5620608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Sep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5" name="Скругленный прямоугольник 52">
            <a:extLst>
              <a:ext uri="{FF2B5EF4-FFF2-40B4-BE49-F238E27FC236}">
                <a16:creationId xmlns:a16="http://schemas.microsoft.com/office/drawing/2014/main" id="{9D5E137B-BD79-4C24-82B3-BB31BAF64137}"/>
              </a:ext>
            </a:extLst>
          </p:cNvPr>
          <p:cNvSpPr/>
          <p:nvPr/>
        </p:nvSpPr>
        <p:spPr>
          <a:xfrm>
            <a:off x="6394974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Oct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6" name="Скругленный прямоугольник 53">
            <a:extLst>
              <a:ext uri="{FF2B5EF4-FFF2-40B4-BE49-F238E27FC236}">
                <a16:creationId xmlns:a16="http://schemas.microsoft.com/office/drawing/2014/main" id="{8278C6FC-FD23-40DB-BDCB-2E1A2A0DBD35}"/>
              </a:ext>
            </a:extLst>
          </p:cNvPr>
          <p:cNvSpPr/>
          <p:nvPr/>
        </p:nvSpPr>
        <p:spPr>
          <a:xfrm>
            <a:off x="7169340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Nov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7" name="Пятиугольник 54">
            <a:extLst>
              <a:ext uri="{FF2B5EF4-FFF2-40B4-BE49-F238E27FC236}">
                <a16:creationId xmlns:a16="http://schemas.microsoft.com/office/drawing/2014/main" id="{475BA346-C11E-4E7A-A1CC-85F06A2BEEF6}"/>
              </a:ext>
            </a:extLst>
          </p:cNvPr>
          <p:cNvSpPr/>
          <p:nvPr/>
        </p:nvSpPr>
        <p:spPr>
          <a:xfrm>
            <a:off x="1748775" y="3439498"/>
            <a:ext cx="2275101" cy="296285"/>
          </a:xfrm>
          <a:prstGeom prst="homePlate">
            <a:avLst/>
          </a:prstGeom>
          <a:solidFill>
            <a:schemeClr val="l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819" dirty="0">
                <a:solidFill>
                  <a:srgbClr val="000000"/>
                </a:solidFill>
                <a:latin typeface="IBM Plex Sans" panose="020B0604020202020204" charset="0"/>
                <a:sym typeface="Arial"/>
              </a:rPr>
              <a:t>Analysis-Design &amp; Tender for target solution </a:t>
            </a:r>
            <a:endParaRPr lang="ru-RU" sz="819" dirty="0">
              <a:solidFill>
                <a:srgbClr val="000000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8" name="Пятиугольник 55">
            <a:extLst>
              <a:ext uri="{FF2B5EF4-FFF2-40B4-BE49-F238E27FC236}">
                <a16:creationId xmlns:a16="http://schemas.microsoft.com/office/drawing/2014/main" id="{B6185C55-44B1-49E9-AD7E-CA5B2814AC5D}"/>
              </a:ext>
            </a:extLst>
          </p:cNvPr>
          <p:cNvSpPr/>
          <p:nvPr/>
        </p:nvSpPr>
        <p:spPr>
          <a:xfrm>
            <a:off x="4071874" y="3439497"/>
            <a:ext cx="4238830" cy="296287"/>
          </a:xfrm>
          <a:prstGeom prst="homePlat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819" dirty="0">
                <a:solidFill>
                  <a:srgbClr val="000000"/>
                </a:solidFill>
                <a:latin typeface="IBM Plex Sans" panose="020B0604020202020204" charset="0"/>
                <a:sym typeface="Arial"/>
              </a:rPr>
              <a:t>Implementation</a:t>
            </a:r>
            <a:endParaRPr lang="ru-RU" sz="819" dirty="0">
              <a:solidFill>
                <a:srgbClr val="000000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19" name="Пятиугольник 56">
            <a:extLst>
              <a:ext uri="{FF2B5EF4-FFF2-40B4-BE49-F238E27FC236}">
                <a16:creationId xmlns:a16="http://schemas.microsoft.com/office/drawing/2014/main" id="{FA86CB73-8700-439C-B93C-4DBCEB0465A2}"/>
              </a:ext>
            </a:extLst>
          </p:cNvPr>
          <p:cNvSpPr/>
          <p:nvPr/>
        </p:nvSpPr>
        <p:spPr>
          <a:xfrm>
            <a:off x="329201" y="3475732"/>
            <a:ext cx="1402793" cy="296287"/>
          </a:xfrm>
          <a:prstGeom prst="homePlat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819" dirty="0">
                <a:solidFill>
                  <a:srgbClr val="000000"/>
                </a:solidFill>
                <a:latin typeface="IBM Plex Sans" panose="020B0604020202020204" charset="0"/>
                <a:sym typeface="Arial"/>
              </a:rPr>
              <a:t>Initiation</a:t>
            </a:r>
            <a:endParaRPr lang="ru-RU" sz="819" dirty="0">
              <a:solidFill>
                <a:srgbClr val="000000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20" name="Пятиугольник 57">
            <a:extLst>
              <a:ext uri="{FF2B5EF4-FFF2-40B4-BE49-F238E27FC236}">
                <a16:creationId xmlns:a16="http://schemas.microsoft.com/office/drawing/2014/main" id="{C76FDC91-C2E9-4CE5-AB0A-7BA2B04AD1DC}"/>
              </a:ext>
            </a:extLst>
          </p:cNvPr>
          <p:cNvSpPr/>
          <p:nvPr/>
        </p:nvSpPr>
        <p:spPr>
          <a:xfrm>
            <a:off x="318398" y="3081728"/>
            <a:ext cx="1402794" cy="296287"/>
          </a:xfrm>
          <a:prstGeom prst="homePlat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819" dirty="0">
                <a:solidFill>
                  <a:srgbClr val="000000"/>
                </a:solidFill>
                <a:latin typeface="IBM Plex Sans" panose="020B0604020202020204" charset="0"/>
                <a:sym typeface="Arial"/>
              </a:rPr>
              <a:t>Tender for Pilot</a:t>
            </a:r>
            <a:endParaRPr lang="ru-RU" sz="819" dirty="0">
              <a:solidFill>
                <a:srgbClr val="000000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21" name="Пятиугольник 58">
            <a:extLst>
              <a:ext uri="{FF2B5EF4-FFF2-40B4-BE49-F238E27FC236}">
                <a16:creationId xmlns:a16="http://schemas.microsoft.com/office/drawing/2014/main" id="{7D0E7789-625F-4B98-BE93-33D225BC4F24}"/>
              </a:ext>
            </a:extLst>
          </p:cNvPr>
          <p:cNvSpPr/>
          <p:nvPr/>
        </p:nvSpPr>
        <p:spPr>
          <a:xfrm>
            <a:off x="1748775" y="3081728"/>
            <a:ext cx="2281591" cy="296287"/>
          </a:xfrm>
          <a:prstGeom prst="homePlate">
            <a:avLst/>
          </a:prstGeom>
          <a:solidFill>
            <a:schemeClr val="lt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defRPr/>
            </a:pPr>
            <a:r>
              <a:rPr lang="en-US" sz="819" dirty="0">
                <a:solidFill>
                  <a:srgbClr val="000000"/>
                </a:solidFill>
                <a:latin typeface="IBM Plex Sans" panose="020B0604020202020204" charset="0"/>
                <a:sym typeface="Arial"/>
              </a:rPr>
              <a:t>Pilot solution implementation (MSK&amp;SPB) </a:t>
            </a:r>
            <a:endParaRPr lang="ru-RU" sz="819" dirty="0">
              <a:solidFill>
                <a:srgbClr val="000000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id="{DBE87038-D454-45D7-87C4-43D6642100BC}"/>
              </a:ext>
            </a:extLst>
          </p:cNvPr>
          <p:cNvSpPr txBox="1"/>
          <p:nvPr/>
        </p:nvSpPr>
        <p:spPr>
          <a:xfrm flipH="1">
            <a:off x="1875515" y="2735879"/>
            <a:ext cx="1043670" cy="126060"/>
          </a:xfrm>
          <a:prstGeom prst="rect">
            <a:avLst/>
          </a:prstGeom>
          <a:solidFill>
            <a:srgbClr val="C00000"/>
          </a:solidFill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white"/>
                </a:solidFill>
                <a:latin typeface="IBM Plex Sans" panose="020B0604020202020204" charset="0"/>
                <a:sym typeface="Arial"/>
              </a:rPr>
              <a:t>WE ARE HERE!</a:t>
            </a:r>
            <a:endParaRPr lang="ru-RU" sz="819" b="1" dirty="0" err="1">
              <a:solidFill>
                <a:prstClr val="white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23" name="TextBox 46">
            <a:extLst>
              <a:ext uri="{FF2B5EF4-FFF2-40B4-BE49-F238E27FC236}">
                <a16:creationId xmlns:a16="http://schemas.microsoft.com/office/drawing/2014/main" id="{50A83DF4-6DD2-468B-B20F-3330AB23F743}"/>
              </a:ext>
            </a:extLst>
          </p:cNvPr>
          <p:cNvSpPr txBox="1"/>
          <p:nvPr/>
        </p:nvSpPr>
        <p:spPr>
          <a:xfrm flipH="1">
            <a:off x="3515021" y="2750094"/>
            <a:ext cx="1043670" cy="1260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PILOT LAUNCH</a:t>
            </a:r>
            <a:endParaRPr lang="ru-RU" sz="819" b="1" dirty="0" err="1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11231D53-3EAC-4189-939C-EF4BB86A75E7}"/>
              </a:ext>
            </a:extLst>
          </p:cNvPr>
          <p:cNvGrpSpPr/>
          <p:nvPr/>
        </p:nvGrpSpPr>
        <p:grpSpPr>
          <a:xfrm>
            <a:off x="7948383" y="2732253"/>
            <a:ext cx="1043670" cy="1083857"/>
            <a:chOff x="665646" y="5337828"/>
            <a:chExt cx="1082422" cy="950632"/>
          </a:xfrm>
        </p:grpSpPr>
        <p:cxnSp>
          <p:nvCxnSpPr>
            <p:cNvPr id="25" name="Прямая соединительная линия 24">
              <a:extLst>
                <a:ext uri="{FF2B5EF4-FFF2-40B4-BE49-F238E27FC236}">
                  <a16:creationId xmlns:a16="http://schemas.microsoft.com/office/drawing/2014/main" id="{76F82497-C415-4164-8B14-15692834AA3A}"/>
                </a:ext>
              </a:extLst>
            </p:cNvPr>
            <p:cNvCxnSpPr>
              <a:cxnSpLocks/>
            </p:cNvCxnSpPr>
            <p:nvPr/>
          </p:nvCxnSpPr>
          <p:spPr>
            <a:xfrm>
              <a:off x="1206857" y="5488671"/>
              <a:ext cx="0" cy="799789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49">
              <a:extLst>
                <a:ext uri="{FF2B5EF4-FFF2-40B4-BE49-F238E27FC236}">
                  <a16:creationId xmlns:a16="http://schemas.microsoft.com/office/drawing/2014/main" id="{9480C0F5-E332-488F-B8B7-90D80FA8B3C2}"/>
                </a:ext>
              </a:extLst>
            </p:cNvPr>
            <p:cNvSpPr txBox="1"/>
            <p:nvPr/>
          </p:nvSpPr>
          <p:spPr>
            <a:xfrm flipH="1">
              <a:off x="665646" y="5337828"/>
              <a:ext cx="1082422" cy="11056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534650">
                <a:buClr>
                  <a:srgbClr val="000000"/>
                </a:buClr>
                <a:defRPr/>
              </a:pPr>
              <a:r>
                <a:rPr lang="en-US" sz="819" b="1" dirty="0">
                  <a:solidFill>
                    <a:prstClr val="white"/>
                  </a:solidFill>
                  <a:latin typeface="IBM Plex Sans" panose="020B0604020202020204" charset="0"/>
                  <a:sym typeface="Arial"/>
                </a:rPr>
                <a:t>LAUNCH</a:t>
              </a:r>
              <a:endParaRPr lang="ru-RU" sz="819" b="1" dirty="0" err="1">
                <a:solidFill>
                  <a:prstClr val="white"/>
                </a:solidFill>
                <a:latin typeface="IBM Plex Sans" panose="020B0604020202020204" charset="0"/>
                <a:sym typeface="Arial"/>
              </a:endParaRPr>
            </a:p>
          </p:txBody>
        </p:sp>
      </p:grpSp>
      <p:sp>
        <p:nvSpPr>
          <p:cNvPr id="27" name="5-конечная звезда 64">
            <a:extLst>
              <a:ext uri="{FF2B5EF4-FFF2-40B4-BE49-F238E27FC236}">
                <a16:creationId xmlns:a16="http://schemas.microsoft.com/office/drawing/2014/main" id="{C663214B-32E3-47C2-B560-3246CC2EB257}"/>
              </a:ext>
            </a:extLst>
          </p:cNvPr>
          <p:cNvSpPr/>
          <p:nvPr/>
        </p:nvSpPr>
        <p:spPr>
          <a:xfrm>
            <a:off x="3335548" y="2750095"/>
            <a:ext cx="149224" cy="135970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endParaRPr lang="ru-RU" sz="819">
              <a:solidFill>
                <a:prstClr val="white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28" name="Скругленный прямоугольник 65">
            <a:extLst>
              <a:ext uri="{FF2B5EF4-FFF2-40B4-BE49-F238E27FC236}">
                <a16:creationId xmlns:a16="http://schemas.microsoft.com/office/drawing/2014/main" id="{0698C61D-286F-49D5-A753-EA2DD79E78C7}"/>
              </a:ext>
            </a:extLst>
          </p:cNvPr>
          <p:cNvSpPr/>
          <p:nvPr/>
        </p:nvSpPr>
        <p:spPr>
          <a:xfrm>
            <a:off x="7943712" y="3817863"/>
            <a:ext cx="739347" cy="236279"/>
          </a:xfrm>
          <a:prstGeom prst="roundRect">
            <a:avLst/>
          </a:prstGeom>
          <a:solidFill>
            <a:srgbClr val="FFE6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r>
              <a:rPr lang="en-US" sz="819" b="1" dirty="0">
                <a:solidFill>
                  <a:prstClr val="black"/>
                </a:solidFill>
                <a:latin typeface="IBM Plex Sans" panose="020B0604020202020204" charset="0"/>
                <a:sym typeface="Arial"/>
              </a:rPr>
              <a:t>Dec</a:t>
            </a:r>
            <a:endParaRPr lang="ru-RU" sz="819" b="1" dirty="0">
              <a:solidFill>
                <a:prstClr val="black"/>
              </a:solidFill>
              <a:latin typeface="IBM Plex Sans" panose="020B0604020202020204" charset="0"/>
              <a:sym typeface="Arial"/>
            </a:endParaRPr>
          </a:p>
        </p:txBody>
      </p:sp>
      <p:sp>
        <p:nvSpPr>
          <p:cNvPr id="29" name="5-конечная звезда 66">
            <a:extLst>
              <a:ext uri="{FF2B5EF4-FFF2-40B4-BE49-F238E27FC236}">
                <a16:creationId xmlns:a16="http://schemas.microsoft.com/office/drawing/2014/main" id="{3C9BD1D5-8805-4858-9298-AB62E8CFFD2B}"/>
              </a:ext>
            </a:extLst>
          </p:cNvPr>
          <p:cNvSpPr/>
          <p:nvPr/>
        </p:nvSpPr>
        <p:spPr>
          <a:xfrm>
            <a:off x="7768909" y="2729140"/>
            <a:ext cx="149224" cy="135970"/>
          </a:xfrm>
          <a:prstGeom prst="star5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4650">
              <a:buClr>
                <a:srgbClr val="000000"/>
              </a:buClr>
              <a:defRPr/>
            </a:pPr>
            <a:endParaRPr lang="ru-RU" sz="819">
              <a:solidFill>
                <a:prstClr val="white"/>
              </a:solidFill>
              <a:latin typeface="IBM Plex Sans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343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вехи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87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59999"/>
            <a:ext cx="4326469" cy="27695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обозначают определённые точки на хронологии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эти контрольные точки показывают, когда заканчиваются отдельные действия или когда начинается новая стадия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дорожные указатели, помогающие не сбиться с пути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Вехи проекта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2" name="Блок-схема: решение 1">
            <a:extLst>
              <a:ext uri="{FF2B5EF4-FFF2-40B4-BE49-F238E27FC236}">
                <a16:creationId xmlns:a16="http://schemas.microsoft.com/office/drawing/2014/main" id="{F9098F09-C75E-44E7-A446-AB25DB92D94A}"/>
              </a:ext>
            </a:extLst>
          </p:cNvPr>
          <p:cNvSpPr/>
          <p:nvPr/>
        </p:nvSpPr>
        <p:spPr>
          <a:xfrm>
            <a:off x="5966847" y="1719343"/>
            <a:ext cx="1751309" cy="170481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87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Кому нужна Дорожная карта?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093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683884"/>
            <a:ext cx="3559303" cy="23922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Заказчику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Спонсору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Куратору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Топ-менеджменту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Дорожная карта нужна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999;p97">
            <a:extLst>
              <a:ext uri="{FF2B5EF4-FFF2-40B4-BE49-F238E27FC236}">
                <a16:creationId xmlns:a16="http://schemas.microsoft.com/office/drawing/2014/main" id="{D17A77C1-9EE0-49B6-BDA8-C95DA64CEDA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699" y="1347048"/>
            <a:ext cx="2758698" cy="2449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689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Где нарисовать Дорожную карту?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276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60000"/>
            <a:ext cx="4326469" cy="239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Roadmunk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Taskworld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Proofhub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GanttPRO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Wizeline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Roadmap planner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Hygger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/>
              <a:t>Платформы для визуализации дорожной карты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B4E4ABCB-3AAD-4223-ACEA-4B3061A64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513" y="1640490"/>
            <a:ext cx="4326469" cy="32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9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272539"/>
            <a:ext cx="3852000" cy="8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1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веб-сайта интернет магазина одежды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4" y="512400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601203" y="2479636"/>
            <a:ext cx="2634711" cy="708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Построим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800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800" b="0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орожную карту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Подумайте дома на досуге!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9472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96685" y="1649601"/>
            <a:ext cx="7812367" cy="13570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Что дальше необходимо сделать с дорожной картой, чтобы правильно рассчитать сроки реализации проекта?</a:t>
            </a:r>
            <a:endParaRPr lang="en-US" sz="2000" b="1" dirty="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/>
              <a:t>Вопрос для размышления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078;p103" descr="preencoded.png">
            <a:extLst>
              <a:ext uri="{FF2B5EF4-FFF2-40B4-BE49-F238E27FC236}">
                <a16:creationId xmlns:a16="http://schemas.microsoft.com/office/drawing/2014/main" id="{2DC5D206-C2AF-4F77-BF6C-2C48A665F1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96" y="3107410"/>
            <a:ext cx="2757407" cy="14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330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800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сформировать иерархическую структуру работ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идентифицировать и оценить риски проекта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641741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371066"/>
            <a:ext cx="434871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Дорожная карта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Инструменты для построения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Построим дорожную карту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Небольшое задание на размышление</a:t>
            </a:r>
            <a:endParaRPr lang="ru-RU"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123;p106" descr="preencoded.png">
            <a:extLst>
              <a:ext uri="{FF2B5EF4-FFF2-40B4-BE49-F238E27FC236}">
                <a16:creationId xmlns:a16="http://schemas.microsoft.com/office/drawing/2014/main" id="{97D72637-79D5-4BE5-BCEA-96FA7F1D72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8008" y="1836872"/>
            <a:ext cx="2587572" cy="167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Дорожная карта?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94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759058"/>
            <a:ext cx="3381072" cy="27409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простое и понятное визуальное представление ключевых этапов, работ и вех (генеральный план) проекта.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Дорожная карта проекта (</a:t>
            </a:r>
            <a:r>
              <a:rPr lang="en-US" dirty="0">
                <a:solidFill>
                  <a:schemeClr val="dk1"/>
                </a:solidFill>
              </a:rPr>
              <a:t>Project Roadmap</a:t>
            </a:r>
            <a:r>
              <a:rPr lang="ru-RU" dirty="0">
                <a:solidFill>
                  <a:schemeClr val="dk1"/>
                </a:solidFill>
              </a:rPr>
              <a:t>)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119;p106" descr="preencoded.png">
            <a:extLst>
              <a:ext uri="{FF2B5EF4-FFF2-40B4-BE49-F238E27FC236}">
                <a16:creationId xmlns:a16="http://schemas.microsoft.com/office/drawing/2014/main" id="{6BFB3BD8-E65A-490B-97AE-3A9E44AE67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8691" y="1876668"/>
            <a:ext cx="2911905" cy="1943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51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нужна Дорожная карта?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459298"/>
            <a:ext cx="4845662" cy="27075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донести главные идеи и прогресс в задачах до членов команды и заинтересованных сторон (спонсора, ТОП менеджеров, партнеров и пр.).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Дорожная карта состоит из инициативы глобального уровня и всех её запланированных шагов.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Цель дорожной карты: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A74E79-4391-4434-A4CD-B4A95E650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2" t="23559" r="10170" b="8400"/>
          <a:stretch/>
        </p:blipFill>
        <p:spPr>
          <a:xfrm>
            <a:off x="5861261" y="1118715"/>
            <a:ext cx="2569515" cy="31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573</Words>
  <Application>Microsoft Office PowerPoint</Application>
  <PresentationFormat>Экран (16:9)</PresentationFormat>
  <Paragraphs>141</Paragraphs>
  <Slides>25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25</vt:i4>
      </vt:variant>
    </vt:vector>
  </HeadingPairs>
  <TitlesOfParts>
    <vt:vector size="36" baseType="lpstr">
      <vt:lpstr>Calibri</vt:lpstr>
      <vt:lpstr>Roboto</vt:lpstr>
      <vt:lpstr>Arial</vt:lpstr>
      <vt:lpstr>IBM Plex Sans</vt:lpstr>
      <vt:lpstr>IBM Plex Sans SemiBold</vt:lpstr>
      <vt:lpstr>Wingdings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такое Дорожная карта?</vt:lpstr>
      <vt:lpstr>Дорожная карта проекта (Project Roadmap)</vt:lpstr>
      <vt:lpstr>Зачем нужна Дорожная карта?</vt:lpstr>
      <vt:lpstr>Цель дорожной карты:</vt:lpstr>
      <vt:lpstr>Составили и забыли?</vt:lpstr>
      <vt:lpstr>Обязательно</vt:lpstr>
      <vt:lpstr>Что должна включать в себя Дорожная карта?</vt:lpstr>
      <vt:lpstr>Отличия Roadmap проекта от календарного плана проекта</vt:lpstr>
      <vt:lpstr>Что такое вехи проекта?</vt:lpstr>
      <vt:lpstr>Вехи проекта</vt:lpstr>
      <vt:lpstr>Кому нужна Дорожная карта?</vt:lpstr>
      <vt:lpstr>Дорожная карта нужна</vt:lpstr>
      <vt:lpstr>Где нарисовать Дорожную карту?</vt:lpstr>
      <vt:lpstr>Платформы для визуализации дорожной карты</vt:lpstr>
      <vt:lpstr>Кейсы</vt:lpstr>
      <vt:lpstr>Презентация PowerPoint</vt:lpstr>
      <vt:lpstr>Подумайте дома на досуге!</vt:lpstr>
      <vt:lpstr>Вопрос для размышления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83</cp:revision>
  <dcterms:modified xsi:type="dcterms:W3CDTF">2022-05-02T13:10:58Z</dcterms:modified>
</cp:coreProperties>
</file>